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0" r:id="rId28"/>
    <p:sldId id="281" r:id="rId29"/>
    <p:sldId id="318" r:id="rId30"/>
    <p:sldId id="319" r:id="rId31"/>
    <p:sldId id="284" r:id="rId32"/>
    <p:sldId id="285" r:id="rId33"/>
    <p:sldId id="286" r:id="rId34"/>
    <p:sldId id="291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5" r:id="rId52"/>
    <p:sldId id="304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C600F0-F1D6-414F-88D1-BB76528E3FC5}" type="datetimeFigureOut">
              <a:rPr lang="en-US" smtClean="0"/>
              <a:pPr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FFD70F-AC6E-A946-937F-F2C8FF9F6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fa@mertafailetisim.com.tr" TargetMode="External"/><Relationship Id="rId2" Type="http://schemas.openxmlformats.org/officeDocument/2006/relationships/hyperlink" Target="mailto:merve@mertafailetisim.com.t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237" y="2396941"/>
            <a:ext cx="7086600" cy="2373842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MERVE ŞENOĞLU </a:t>
            </a:r>
            <a:br>
              <a:rPr lang="en-US" sz="270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7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sz="2700" dirty="0" smtClean="0">
                <a:solidFill>
                  <a:srgbClr val="0D0D0D"/>
                </a:solidFill>
                <a:latin typeface="Times New Roman"/>
                <a:cs typeface="Times New Roman"/>
              </a:rPr>
              <a:t/>
            </a:r>
            <a:br>
              <a:rPr lang="en-US" sz="270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7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MUSTAFA YILMAZ</a:t>
            </a:r>
            <a:r>
              <a:rPr lang="en-US" sz="4000" dirty="0" smtClean="0">
                <a:solidFill>
                  <a:srgbClr val="0D0D0D"/>
                </a:solidFill>
                <a:latin typeface="Times New Roman"/>
                <a:cs typeface="Times New Roman"/>
              </a:rPr>
              <a:t/>
            </a:r>
            <a:br>
              <a:rPr lang="en-US" sz="400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endParaRPr lang="en-US" sz="40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algida-logo.png"/>
          <p:cNvPicPr>
            <a:picLocks noChangeAspect="1"/>
          </p:cNvPicPr>
          <p:nvPr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421" y="0"/>
            <a:ext cx="9144000" cy="6864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0246" y="1336881"/>
            <a:ext cx="551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MERTAFA İLETİŞİM DANIŞMANLIK</a:t>
            </a:r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8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48" y="357204"/>
            <a:ext cx="6782074" cy="913601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  ZAYIF YÖNLER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50844"/>
            <a:ext cx="7272339" cy="4751532"/>
          </a:xfrm>
        </p:spPr>
        <p:txBody>
          <a:bodyPr>
            <a:normAutofit/>
          </a:bodyPr>
          <a:lstStyle/>
          <a:p>
            <a:pPr lvl="0" algn="just">
              <a:lnSpc>
                <a:spcPct val="14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alternatif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markalarına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nazaran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daha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pahalı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olması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4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Yaptığı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reklam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kampanyalarıyla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genellikle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gençlere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sesleniyor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olması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bunun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yanlış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oluşturması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4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Dondurmadaki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şeker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oranının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hedef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kitle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açısından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tehlike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oluşturması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05933"/>
            <a:ext cx="8314179" cy="63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6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FIRSATLAR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39009"/>
            <a:ext cx="7272339" cy="4619514"/>
          </a:xfr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pazarındaki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büyüme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potansiyeli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20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Tüketicinin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içindeki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maddelere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hassaslığı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20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Kış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bahar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aylarına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yönelik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pazarının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olması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/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50" y="209729"/>
            <a:ext cx="8297015" cy="63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2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TEHDİTLER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272339" cy="451251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2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Kamuoyunda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35-60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yaş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tüketici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kitlesinin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kışın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yenmez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algısı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2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Kamuoyunda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yapımında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kullanılan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maddelere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karşı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genel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olması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gıda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boyası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süt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tozu,yapay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tatlandırıcılar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)</a:t>
            </a:r>
          </a:p>
          <a:p>
            <a:pPr lvl="0" algn="just">
              <a:lnSpc>
                <a:spcPct val="12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Algida’dan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önce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kurulmuş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Panda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daha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yeni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kurulmuş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Golf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gibi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markaların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sektöründeki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rekabeti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payı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açısından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tehdit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oluşturması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54451"/>
            <a:ext cx="8314179" cy="63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3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-132366"/>
            <a:ext cx="7272339" cy="1339009"/>
          </a:xfrm>
        </p:spPr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GENEL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DURUM</a:t>
            </a:r>
            <a:r>
              <a:rPr lang="en-US" sz="2400" dirty="0" smtClean="0">
                <a:latin typeface="Times New Roman"/>
                <a:cs typeface="Times New Roman"/>
              </a:rPr>
              <a:t> TESPİTİ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76401"/>
            <a:ext cx="7272339" cy="563100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Neredeyiz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? /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İhtiyacımız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Nedir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?</a:t>
            </a:r>
          </a:p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Türkiye’de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35-60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yaş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kentli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belirli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eğitim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gelir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düzeyine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sahip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kişiler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“kışın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yenmez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”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algısına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sahip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urum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olarak bu algıyı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kırmak,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 problemi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ortadan kaldırmak, pazar kaybını önlemek ve kışın yapılan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satışları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tekrar arttırmak için reaktif 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PR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yöntemlerine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ihtiyacımız var.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Bu algı ortadan kalktıktan sonra 35-60 yaş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grubu arasındaki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tüketicilerimizin algısındaki farkındalığımızı arttırmak ve satışları canlandırmak için proaktif 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’a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ihtiyacımız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var.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344" y="177123"/>
            <a:ext cx="8375921" cy="63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1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KİTLE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Birinci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kitle</a:t>
            </a:r>
            <a:r>
              <a:rPr lang="en-US" dirty="0" smtClean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35-60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yaş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kentli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belirli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eğitim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gelir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düzeyine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sahip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kadın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erkekler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İkinci Hedef Kitle: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Genç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ya</a:t>
            </a:r>
            <a:r>
              <a:rPr lang="tr-TR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ş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lı 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kadın erkek dondurmayı seven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herkes.</a:t>
            </a:r>
          </a:p>
          <a:p>
            <a:pPr algn="just"/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Üçüncü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Kitle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Medya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Mensupları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742" y="274637"/>
            <a:ext cx="8368651" cy="63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7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51543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HEDEF KİTLE PROFİL ANALİZİ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90552"/>
            <a:ext cx="7272339" cy="494951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35-60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yaşında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Lise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ü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niversite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mezunu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Gelir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düzeyi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aylık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3.500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tl’nin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üstünde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Sağlığına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önem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veren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Kentlerde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yaşayan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Şehirler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arası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seyahat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eden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Sinema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konser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gibi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kültür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sanat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etkinliklerine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katılan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Sosyal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medyayı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gündemi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yakından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takip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eden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44068"/>
            <a:ext cx="8348507" cy="62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0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PAYDAŞLAR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75335"/>
            <a:ext cx="7272339" cy="4783951"/>
          </a:xfrm>
        </p:spPr>
        <p:txBody>
          <a:bodyPr>
            <a:noAutofit/>
          </a:bodyPr>
          <a:lstStyle/>
          <a:p>
            <a:pPr lvl="0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Medya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Sağlık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Bakanlığı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Bayiler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Marketler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Aracılar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Unilever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Çalışanları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Tüketici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Örgütleri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Sivil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Toplum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Örgütleri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	 </a:t>
            </a: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23657"/>
            <a:ext cx="8348507" cy="63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3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02770"/>
            <a:ext cx="7272339" cy="561852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İŞ HEDEFLERİ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Gelecek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3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yıl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içerisinde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ciro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bakımından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pazardaki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liderliğimizi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korumak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kışın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yaptığımız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satışlarımızı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%50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arttırmak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İLETİŞİM HEDEFLERİ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Türkiye’de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dört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mevsim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tercih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edilen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algısını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oluşturmak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kışın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sağlıklı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yiyecek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olduğu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bilincini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tüketicilerimizin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zihninde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dostluğu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kurarak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yeniden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konumlandırmak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576"/>
            <a:ext cx="8331343" cy="63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91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 KONUMLANDIRMASI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Dört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mevsim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tüketilebilen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Sağlıklı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Yüksek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kalite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Ferahlatıcı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Lezzetli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Uluslararası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güvence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/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Sektöründe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öncü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7"/>
            <a:ext cx="8331343" cy="63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5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MESAJ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;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doğal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süt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meyvelerden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oluşan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vitamin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kalsiyum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katkılı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lezzetli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ferahlatıcı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kaliteli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eğlenceli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dört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mevsim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sağlığa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faydalı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tüketilebilen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markasıdır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6"/>
            <a:ext cx="8348507" cy="63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7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556" y="-2125"/>
            <a:ext cx="6212228" cy="97893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ALGİDA HAKKINDA TEMEL BİLGİLER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11" name="Content Placeholder 10" descr="Unilever_Heartbrand_logos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2" t="3774" r="3192"/>
          <a:stretch/>
        </p:blipFill>
        <p:spPr>
          <a:xfrm>
            <a:off x="976879" y="1188449"/>
            <a:ext cx="6939869" cy="3533270"/>
          </a:xfrm>
        </p:spPr>
      </p:pic>
      <p:sp>
        <p:nvSpPr>
          <p:cNvPr id="18" name="TextBox 17"/>
          <p:cNvSpPr txBox="1"/>
          <p:nvPr/>
        </p:nvSpPr>
        <p:spPr>
          <a:xfrm>
            <a:off x="846629" y="4884520"/>
            <a:ext cx="719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/>
                <a:cs typeface="Times New Roman"/>
              </a:rPr>
              <a:t>Unilever’in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Hollanda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kökenli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dondurma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markası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olan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Türkiye’deki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adıyla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Algida</a:t>
            </a:r>
            <a:r>
              <a:rPr lang="en-US" sz="2400" b="1" dirty="0" smtClean="0">
                <a:latin typeface="Times New Roman"/>
                <a:cs typeface="Times New Roman"/>
              </a:rPr>
              <a:t>, </a:t>
            </a:r>
            <a:r>
              <a:rPr lang="en-US" sz="2400" b="1" dirty="0" err="1" smtClean="0">
                <a:latin typeface="Times New Roman"/>
                <a:cs typeface="Times New Roman"/>
              </a:rPr>
              <a:t>dünyada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aynı</a:t>
            </a:r>
            <a:r>
              <a:rPr lang="en-US" sz="2400" b="1" dirty="0" smtClean="0">
                <a:latin typeface="Times New Roman"/>
                <a:cs typeface="Times New Roman"/>
              </a:rPr>
              <a:t> logo </a:t>
            </a:r>
            <a:r>
              <a:rPr lang="en-US" sz="2400" b="1" dirty="0" err="1" smtClean="0">
                <a:latin typeface="Times New Roman"/>
                <a:cs typeface="Times New Roman"/>
              </a:rPr>
              <a:t>fakat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farklı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isimler</a:t>
            </a:r>
            <a:r>
              <a:rPr lang="en-US" sz="2400" b="1" dirty="0" smtClean="0">
                <a:latin typeface="Times New Roman"/>
                <a:cs typeface="Times New Roman"/>
              </a:rPr>
              <a:t>/</a:t>
            </a:r>
            <a:r>
              <a:rPr lang="en-US" sz="2400" b="1" dirty="0" err="1" smtClean="0">
                <a:latin typeface="Times New Roman"/>
                <a:cs typeface="Times New Roman"/>
              </a:rPr>
              <a:t>markalar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altında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piyasaya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sürülmektedir</a:t>
            </a:r>
            <a:r>
              <a:rPr lang="en-US" sz="2400" b="1" dirty="0" smtClean="0">
                <a:latin typeface="Times New Roman"/>
                <a:cs typeface="Times New Roman"/>
              </a:rPr>
              <a:t>.</a:t>
            </a: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3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52" y="274637"/>
            <a:ext cx="8454682" cy="1339009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HEDEF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KİTLE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’NİN NASIL DÜŞÜNMESİNİ İSTİYORUZ 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978" y="1364566"/>
            <a:ext cx="7272339" cy="4324257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en-US" sz="20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Tutum</a:t>
            </a:r>
            <a:r>
              <a:rPr lang="en-US" sz="20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dört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mevsim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tüketebileceğim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sağlığıma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katkıda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bulunacak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marka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tüketebilirim</a:t>
            </a:r>
            <a:r>
              <a:rPr lang="en-US" sz="20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250000"/>
              </a:lnSpc>
            </a:pPr>
            <a:r>
              <a:rPr lang="en-US" sz="20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Davranış</a:t>
            </a:r>
            <a:r>
              <a:rPr lang="en-US" sz="20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her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yerden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kolaylıkla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temin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edebileceğim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başkalarına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da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tavsiye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edebileceğim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marka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tüketebilirim</a:t>
            </a:r>
            <a:r>
              <a:rPr lang="en-US"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sz="20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7"/>
            <a:ext cx="8382834" cy="64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6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289" y="85353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YARATICI STRATEJİ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Strateji-1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" t="5403" r="3002" b="5403"/>
          <a:stretch/>
        </p:blipFill>
        <p:spPr>
          <a:xfrm>
            <a:off x="1089024" y="1990686"/>
            <a:ext cx="6771984" cy="3226285"/>
          </a:xfrm>
        </p:spPr>
      </p:pic>
      <p:sp>
        <p:nvSpPr>
          <p:cNvPr id="6" name="TextBox 5"/>
          <p:cNvSpPr txBox="1"/>
          <p:nvPr/>
        </p:nvSpPr>
        <p:spPr>
          <a:xfrm>
            <a:off x="1823495" y="1239696"/>
            <a:ext cx="557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Ne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yapacağız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? /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Neyi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nasıl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söyleyeceğiz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?</a:t>
            </a:r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024" y="5714642"/>
            <a:ext cx="7201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SLOGAN:ALGİDA </a:t>
            </a:r>
            <a:r>
              <a:rPr lang="en-US" sz="2400" b="1" i="1" dirty="0">
                <a:solidFill>
                  <a:srgbClr val="0D0D0D"/>
                </a:solidFill>
                <a:latin typeface="Times New Roman"/>
                <a:cs typeface="Times New Roman"/>
              </a:rPr>
              <a:t>İLE AL GIDA, SAĞLIKLI YAŞA</a:t>
            </a:r>
          </a:p>
          <a:p>
            <a:r>
              <a:rPr lang="en-US" sz="2400" b="1" i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endParaRPr lang="en-US" sz="2400" b="1" i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9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GEREKÇELER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272339" cy="4512517"/>
          </a:xfrm>
        </p:spPr>
        <p:txBody>
          <a:bodyPr/>
          <a:lstStyle/>
          <a:p>
            <a:pPr algn="just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sektöründe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akla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ilk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gelen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köklü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tanınmış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markalardan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biridir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her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grubuna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seslenen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çeşitli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çok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ürünü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bulunmaktadır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Fakat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yapılan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araştırmalarda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35-60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grubunun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bahar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aylarında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dondurmayı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tercih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etmedikleri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saptanmıştır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Oysa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kışın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tüketmek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sanılanın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aksine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sağlıklı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mikroplara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karşı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önleyicidir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7"/>
            <a:ext cx="8348507" cy="63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8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GEREKÇELER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42035"/>
            <a:ext cx="7272339" cy="49247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Her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şeyden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bol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kalsiyum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protein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vitamin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içeren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besleyici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kemiklere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faydalı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besindir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özelliklerini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plana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çıkararak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satışlarını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artırmak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sektöründe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satışlarında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lider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marka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olmak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tutum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davranışlarını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şekillendirmek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amacıyla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kampanyamızı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gerçekleştireceğiz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54" y="274637"/>
            <a:ext cx="8297016" cy="63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2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59" y="1253303"/>
            <a:ext cx="7272339" cy="207643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TEMEL İLETİŞİM STRATEJİSİ 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İLETİŞİM ETKİNLİKLERİ</a:t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3158123"/>
            <a:ext cx="7272339" cy="4324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KIŞTAN BAHARA ALGİDA GÜNLERİ</a:t>
            </a:r>
          </a:p>
          <a:p>
            <a:endParaRPr lang="en-US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sz="20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ULUSLARARASI İSTANBUL GASTRONOMİ FESTİVALİ  ANA  SPONSORLUĞU</a:t>
            </a:r>
          </a:p>
        </p:txBody>
      </p:sp>
      <p:pic>
        <p:nvPicPr>
          <p:cNvPr id="4" name="Picture 3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73" y="270060"/>
            <a:ext cx="8331343" cy="63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878" y="34382"/>
            <a:ext cx="8423121" cy="1339009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KAMPANYA YÜZÜ: </a:t>
            </a:r>
            <a:r>
              <a:rPr lang="en-US" sz="2000" dirty="0">
                <a:solidFill>
                  <a:srgbClr val="0D0D0D"/>
                </a:solidFill>
                <a:latin typeface="Times New Roman"/>
                <a:cs typeface="Times New Roman"/>
              </a:rPr>
              <a:t>Türkiye’nin </a:t>
            </a:r>
            <a:r>
              <a:rPr lang="en-US" sz="2000" dirty="0" err="1">
                <a:solidFill>
                  <a:srgbClr val="0D0D0D"/>
                </a:solidFill>
                <a:latin typeface="Times New Roman"/>
                <a:cs typeface="Times New Roman"/>
              </a:rPr>
              <a:t>tanınmış</a:t>
            </a:r>
            <a:r>
              <a:rPr lang="en-US" sz="2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gurmesi</a:t>
            </a:r>
            <a:r>
              <a:rPr lang="en-US" sz="20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Vedat</a:t>
            </a:r>
            <a:r>
              <a:rPr lang="en-US" sz="20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Milor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vedatmil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39" r="13639"/>
          <a:stretch>
            <a:fillRect/>
          </a:stretch>
        </p:blipFill>
        <p:spPr>
          <a:xfrm>
            <a:off x="841025" y="1688680"/>
            <a:ext cx="3676999" cy="376854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didamagimda83bfdaf783b4232cby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8" r="13628"/>
          <a:stretch>
            <a:fillRect/>
          </a:stretch>
        </p:blipFill>
        <p:spPr>
          <a:xfrm>
            <a:off x="4788693" y="1688679"/>
            <a:ext cx="3741702" cy="3768547"/>
          </a:xfrm>
        </p:spPr>
      </p:pic>
    </p:spTree>
    <p:extLst>
      <p:ext uri="{BB962C8B-B14F-4D97-AF65-F5344CB8AC3E}">
        <p14:creationId xmlns:p14="http://schemas.microsoft.com/office/powerpoint/2010/main" xmlns="" val="1226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9024" y="737927"/>
            <a:ext cx="7272339" cy="53882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NİÇİN VEDAT MİLOR ?</a:t>
            </a:r>
          </a:p>
          <a:p>
            <a:pPr algn="just"/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Tüm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dünya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lezzetlerini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tatmış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yemeklerin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hangi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kıvamda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olması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gerektiğini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belirleyen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yazdığı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eleştiri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yazılarıyla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yemek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sektöründe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gündem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yaratan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kişi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Olağanüstü burnu ve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ta</a:t>
            </a:r>
            <a:r>
              <a:rPr lang="tr-TR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t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tr-TR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lma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duyusu olan biri olarak biliniyor.</a:t>
            </a:r>
          </a:p>
          <a:p>
            <a:pPr algn="just"/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Milliyet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gazetesinde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yemeklerle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ilgili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eleştiri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yazılarını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yayınlayan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biri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NTV’de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Tadı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Damağım’da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adlı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yemek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programını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sunuyor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77797"/>
            <a:ext cx="8331343" cy="64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5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9827" y="274637"/>
            <a:ext cx="7534896" cy="133900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KIŞTAN BAHARA ALGİDA GÜNLERİ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3353" y="1990685"/>
            <a:ext cx="7441370" cy="521103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Ana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kampanyamız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Türkiye’nin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farklı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şehirlerdeki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önemli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mekanlarında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(İstanbul, Ankara, İzmir, Bursa, Antalya, Adana, Gaziantep, Trabzon, Erzurum, Konya) </a:t>
            </a:r>
            <a:r>
              <a:rPr lang="en-US" b="1" i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Kıştan</a:t>
            </a:r>
            <a:r>
              <a:rPr lang="en-US" b="1" i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0D0D0D"/>
                </a:solidFill>
                <a:latin typeface="Times New Roman"/>
                <a:cs typeface="Times New Roman"/>
              </a:rPr>
              <a:t>Bahara</a:t>
            </a:r>
            <a:r>
              <a:rPr lang="en-US" b="1" i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i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Günleri</a:t>
            </a:r>
            <a:r>
              <a:rPr lang="en-US" b="1" i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gerçekleştirilecek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10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tarihinde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İstanbul’da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başlayacak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25 Nisan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tarihinde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ise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Konya’da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erecek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2" name="Picture 1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55" y="274637"/>
            <a:ext cx="8314179" cy="63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KIŞTAN BAHARA ALGİDA GÜNLERİ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66782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40000"/>
              </a:lnSpc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Etkinlikler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kapsamında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evli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çiftlerin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katılabildiği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her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ilde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düzenlenecek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olan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Yetenekli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Eller,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Marifetli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Çiftler</a:t>
            </a:r>
            <a:r>
              <a:rPr lang="en-US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isimli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yapma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yarışması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düzenlenecek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</a:t>
            </a:r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40000"/>
              </a:lnSpc>
            </a:pP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Kazananları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Vedat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Milör’ün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belirleyeceği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yarışma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sonrası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1.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olan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kişiye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tarafından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BMW X5 M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markalı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otomobil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, 2.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3. olan kişilere ise Algida’nın bütün dondurma çeşitlerini içeren 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Bosh</a:t>
            </a:r>
            <a:r>
              <a:rPr lang="tr-TR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Ankastre-trio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markalı buz dolabı  kazanacaklar. </a:t>
            </a:r>
            <a:endParaRPr lang="en-US" sz="26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77" y="274637"/>
            <a:ext cx="8331343" cy="6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1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KIŞTAN BAHARA ALGİDA GÜNLERİ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03_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7" y="1613646"/>
            <a:ext cx="6541477" cy="4055634"/>
          </a:xfrm>
        </p:spPr>
      </p:pic>
      <p:sp>
        <p:nvSpPr>
          <p:cNvPr id="5" name="TextBox 4"/>
          <p:cNvSpPr txBox="1"/>
          <p:nvPr/>
        </p:nvSpPr>
        <p:spPr>
          <a:xfrm>
            <a:off x="4009292" y="6026648"/>
            <a:ext cx="207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BMW X5 M</a:t>
            </a:r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554" y="-162801"/>
            <a:ext cx="7272339" cy="1339009"/>
          </a:xfrm>
        </p:spPr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ALGİDA HAKKINDA TEMEL BİLGİLER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54" y="1176208"/>
            <a:ext cx="7979674" cy="5140478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Türkiye’de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1990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yılında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Unilever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Şirketi’nin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yan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kuruluşu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olarak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giren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22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yıllık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tecrübesini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lezzetiyle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harmanlayan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markasıdır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Unilever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2012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yılı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sektörü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pazarında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210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milyon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litreye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1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milyar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900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milyon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liralık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ciroya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ulaştı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Türkiye’de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3 bin 200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kişiye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istihdam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sağlayan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şirket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200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milyon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litre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kapasitesiyle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Avrupa’nın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ikinci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,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Dünyanın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ise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6.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Büyük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fabrikasına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sahip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Unilever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Şirketi’nin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en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kârlı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yan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kuruluşudur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99" y="240255"/>
            <a:ext cx="8365671" cy="63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3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KIŞTAN BAHARA ALGİDA GÜNLERİ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CSA052136_B36BT830NS_d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819" y="1613646"/>
            <a:ext cx="5238750" cy="4000500"/>
          </a:xfrm>
        </p:spPr>
      </p:pic>
      <p:sp>
        <p:nvSpPr>
          <p:cNvPr id="5" name="TextBox 4"/>
          <p:cNvSpPr txBox="1"/>
          <p:nvPr/>
        </p:nvSpPr>
        <p:spPr>
          <a:xfrm>
            <a:off x="3038621" y="5907501"/>
            <a:ext cx="3855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BOSH ANKASTRE-TRİO BUZ DOLABI</a:t>
            </a:r>
            <a:endParaRPr lang="tr-TR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KIŞTAN BAHARA ALGİDA GÜNLERİ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71930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kapsamında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Candan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Erçetin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Sezen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Aksu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katılan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herkese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halk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konseri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verecek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Etkinlik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kapsamında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standlarında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misafirlerin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ayak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üstü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yiyebileceği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lezzetleri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dağıtılacak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Ayrıca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sırasında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dondurmalarının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doğal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süt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meyvelerden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oluşan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kemikleri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güçlendirici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bol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vitamin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içerme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özelliklerini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anlatan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tanıtım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filmi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kurulan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dev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ekrandan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aktarılıcak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88764"/>
            <a:ext cx="8348507" cy="64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7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34382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KIŞTAN BAHARA  ALGİDA GÜNLERİ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8" name="Content Placeholder 7" descr="mehmet-oz-resimleri-pictures-fotolari-fotograflari-2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" r="1669"/>
          <a:stretch>
            <a:fillRect/>
          </a:stretch>
        </p:blipFill>
        <p:spPr>
          <a:xfrm>
            <a:off x="909680" y="1373391"/>
            <a:ext cx="3608343" cy="3603325"/>
          </a:xfrm>
        </p:spPr>
      </p:pic>
      <p:pic>
        <p:nvPicPr>
          <p:cNvPr id="9" name="Content Placeholder 8" descr="HAFTALIK-MEHMET-OZ-HAYAT-UZATAN-DIYET-13-YIYECEK__14303032_0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6" t="4193" r="4079" b="7188"/>
          <a:stretch/>
        </p:blipFill>
        <p:spPr>
          <a:xfrm>
            <a:off x="4960330" y="1373391"/>
            <a:ext cx="3401033" cy="3603325"/>
          </a:xfrm>
        </p:spPr>
      </p:pic>
      <p:sp>
        <p:nvSpPr>
          <p:cNvPr id="10" name="TextBox 9"/>
          <p:cNvSpPr txBox="1"/>
          <p:nvPr/>
        </p:nvSpPr>
        <p:spPr>
          <a:xfrm>
            <a:off x="1355938" y="58690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9680" y="5268928"/>
            <a:ext cx="7689370" cy="130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Ünlü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doktor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Mehmet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Öz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tarafından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dondurmanın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kışın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sağlıklı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olduğuna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yenmesi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gerektiğine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yönelik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açıklamaları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yine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dev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ekrandan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gösterilicek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29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ULUSLARARASI İSTANBUL GASTRONOMİ FESTİVALİ ANA SPONSORLUĞU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71930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2014-2015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yıllarında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her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yıl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şubat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aylarında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TÜYAP’ta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düzenlenen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International İstanbul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Gastronomi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Festivali’nin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sponsorluğunu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üstlenecek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Gastronomi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festivalinde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üst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yaşa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daha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çok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hitap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tahinli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kadayıflı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kestaneli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dondurmaları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festival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esnasında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yenilen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yemekler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sonrasında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ikram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edilecek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urulan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standlarda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lezzetleri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katılımcılara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ikram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edilecek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2" name="Picture 1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7"/>
            <a:ext cx="8348507" cy="63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7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709" y="1338563"/>
            <a:ext cx="2557059" cy="411865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SÜRE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01464" y="2180492"/>
            <a:ext cx="7002820" cy="2686930"/>
          </a:xfrm>
        </p:spPr>
        <p:txBody>
          <a:bodyPr>
            <a:normAutofit fontScale="92500"/>
          </a:bodyPr>
          <a:lstStyle/>
          <a:p>
            <a:pPr algn="just">
              <a:lnSpc>
                <a:spcPct val="250000"/>
              </a:lnSpc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Ocak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2014-Nisan 2015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Tarihleri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arasında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sürecek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pazarlama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kurumsal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odaklı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halkla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ilişkiler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kampanyasıdır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7"/>
            <a:ext cx="8348507" cy="63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0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TEMEL 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İLETİŞİM ARAÇLARI</a:t>
            </a:r>
            <a:r>
              <a:rPr lang="tr-TR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VE TAKTİKLERİ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08" y="1424370"/>
            <a:ext cx="7417355" cy="5268455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toplantısı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kampanyanın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duyurulması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kampanya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hakkındaki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bilgilerin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mensuplarına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gönderilmesi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Çeşitli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radyo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TV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kanallarında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kampanyayı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anlatan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reklamların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yayınlanması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Sosyal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medya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üzerinden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(Twitter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) </a:t>
            </a:r>
            <a:r>
              <a:rPr lang="en-US" b="1" i="1" dirty="0">
                <a:solidFill>
                  <a:srgbClr val="0D0D0D"/>
                </a:solidFill>
                <a:latin typeface="Times New Roman"/>
                <a:cs typeface="Times New Roman"/>
              </a:rPr>
              <a:t>‘Algida’yı 4 </a:t>
            </a:r>
            <a:r>
              <a:rPr lang="en-US" b="1" i="1" dirty="0" err="1">
                <a:solidFill>
                  <a:srgbClr val="0D0D0D"/>
                </a:solidFill>
                <a:latin typeface="Times New Roman"/>
                <a:cs typeface="Times New Roman"/>
              </a:rPr>
              <a:t>mevsim</a:t>
            </a:r>
            <a:r>
              <a:rPr lang="en-US" b="1" i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0D0D0D"/>
                </a:solidFill>
                <a:latin typeface="Times New Roman"/>
                <a:cs typeface="Times New Roman"/>
              </a:rPr>
              <a:t>tatmalıyım</a:t>
            </a:r>
            <a:r>
              <a:rPr lang="en-US" b="1" i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i="1" dirty="0" err="1">
                <a:solidFill>
                  <a:srgbClr val="0D0D0D"/>
                </a:solidFill>
                <a:latin typeface="Times New Roman"/>
                <a:cs typeface="Times New Roman"/>
              </a:rPr>
              <a:t>çünkü</a:t>
            </a:r>
            <a:r>
              <a:rPr lang="en-US" b="1" i="1" dirty="0">
                <a:solidFill>
                  <a:srgbClr val="0D0D0D"/>
                </a:solidFill>
                <a:latin typeface="Times New Roman"/>
                <a:cs typeface="Times New Roman"/>
              </a:rPr>
              <a:t>:.. ‘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hashtagı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adı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altında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witter’da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gündem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yaratılması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‘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Vedat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Milör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Tadı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Damağımda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‘ 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adlı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programda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lezzetlerine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değinilmesi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duyurulması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519" y="274637"/>
            <a:ext cx="8331343" cy="63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6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530" y="274637"/>
            <a:ext cx="9023756" cy="1339009"/>
          </a:xfrm>
        </p:spPr>
        <p:txBody>
          <a:bodyPr/>
          <a:lstStyle/>
          <a:p>
            <a:r>
              <a:rPr lang="tr-TR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TEMEL İLETİŞİM </a:t>
            </a:r>
            <a:r>
              <a:rPr lang="tr-TR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ARAÇLARI</a:t>
            </a:r>
            <a:r>
              <a:rPr lang="tr-TR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VE TAKTİKLERİ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753630"/>
          </a:xfrm>
        </p:spPr>
        <p:txBody>
          <a:bodyPr/>
          <a:lstStyle/>
          <a:p>
            <a:pPr lvl="0" algn="just">
              <a:lnSpc>
                <a:spcPct val="13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‘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Bunları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Biliyor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Muydunuz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?‘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başlığı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lezzetlerinin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sağlığa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katkısını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vurgulayan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hakkında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bilgiler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içeren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broşürlerin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basılması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Bu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bilgilerin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bilboardlarda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yayınlanması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3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Facebook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sayfası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üzerinden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‘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Dondurma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’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isimli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facebook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sayfası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kurulacak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Bu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sayfa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üzerinden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hakkında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bilgiler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duyurulacak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342" y="274637"/>
            <a:ext cx="8348507" cy="63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3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TEMEL 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İLETİŞİM ARAÇLARI</a:t>
            </a:r>
            <a:r>
              <a:rPr lang="tr-TR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 VE TAKTİKLERİ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2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Türkiye’nin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çeşitli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AVM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hava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alanlarında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‘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Algida’yı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Tadmanın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Sağlıklı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Olduğunu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Biliyor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muydunuz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? ‘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başlığı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security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gates’lerde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hakkında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bilgiler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içeren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duyuran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reklamların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yeralması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reklam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filminin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etkinlikten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sinema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salonlarında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film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gösterilmesi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845" y="274637"/>
            <a:ext cx="8331343" cy="6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1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534" y="257535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BÜTÇE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534" y="1801906"/>
            <a:ext cx="7571829" cy="4324257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Kıştan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Bahara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Günleri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için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: 1,5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Milyon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Dolar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Uluslararası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İstanbul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Gastronomi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Festivali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için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: 200 Bin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Dolar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Reklam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tanıtım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faaliyetleri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için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 1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Milyon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Dolar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TOPLAM= 2,2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Milyon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Dolar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57535"/>
            <a:ext cx="8348507" cy="64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5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398108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ÖLÇÜMLEME/DEĞERLENDİRME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932768"/>
            <a:ext cx="7272339" cy="5079682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“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Kıştan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Bahara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”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etkinliğine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ne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kadar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kişinin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katıldığı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belirlenecek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(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cinsiyet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)</a:t>
            </a:r>
          </a:p>
          <a:p>
            <a:pPr lvl="0" algn="just">
              <a:lnSpc>
                <a:spcPct val="12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Yapılan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anketlerle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beğenisi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ölçülecek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Yazılı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görsel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“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Kıştan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Bahara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”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hakkında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nasıl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nerede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ne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kadar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haberin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yayınlandığı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belirlenecek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/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45" y="274577"/>
            <a:ext cx="8331343" cy="6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8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554" y="0"/>
            <a:ext cx="7272339" cy="1174294"/>
          </a:xfrm>
        </p:spPr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SEKTÖRDEKİ BAŞLICA RAKİPLER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9024" y="1378623"/>
            <a:ext cx="7272339" cy="5068304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 err="1" smtClean="0">
                <a:latin typeface="Times New Roman"/>
                <a:cs typeface="Times New Roman"/>
              </a:rPr>
              <a:t>Pazardaki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başlıca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rakipleri</a:t>
            </a:r>
            <a:r>
              <a:rPr lang="en-US" b="1" dirty="0">
                <a:latin typeface="Times New Roman"/>
                <a:cs typeface="Times New Roman"/>
              </a:rPr>
              <a:t> Golf, Panda </a:t>
            </a:r>
            <a:r>
              <a:rPr lang="en-US" b="1" dirty="0" err="1">
                <a:latin typeface="Times New Roman"/>
                <a:cs typeface="Times New Roman"/>
              </a:rPr>
              <a:t>ve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Mado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dondurma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markalarıdır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0" lvl="0" indent="0" algn="just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b="1" dirty="0" smtClean="0"/>
              <a:t>  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download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381" y="2561330"/>
            <a:ext cx="3207421" cy="2371545"/>
          </a:xfrm>
          <a:prstGeom prst="rect">
            <a:avLst/>
          </a:prstGeom>
        </p:spPr>
      </p:pic>
      <p:pic>
        <p:nvPicPr>
          <p:cNvPr id="6" name="Picture 5" descr="200320131545562200620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272" y="2561330"/>
            <a:ext cx="3419079" cy="2371544"/>
          </a:xfrm>
          <a:prstGeom prst="rect">
            <a:avLst/>
          </a:prstGeom>
        </p:spPr>
      </p:pic>
      <p:pic>
        <p:nvPicPr>
          <p:cNvPr id="7" name="Picture 6" descr="downlo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0388" y="4932875"/>
            <a:ext cx="3484204" cy="17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9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ÖLÇÜMLEME/DEĞERLENDİRME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Kampanya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sonunda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yapılan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anketler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kışın Algida’yı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tercih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edip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etmediği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belirlenecek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/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Twitter’da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hashtaglerimizden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Trends’ler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kısmında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ne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kadar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gündemde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kaldığı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belirlenecek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37349"/>
            <a:ext cx="8331343" cy="64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4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448588"/>
            <a:ext cx="7272339" cy="5657076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UYGULAMA TAKTİK PLANI (PRUP)</a:t>
            </a:r>
            <a:b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VE </a:t>
            </a:r>
            <a:b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BASIN TOPLANTISI</a:t>
            </a:r>
            <a:b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  <a:t/>
            </a:r>
            <a:b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400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Tarih</a:t>
            </a:r>
            <a: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  <a:t>: 05/01/2014</a:t>
            </a:r>
            <a:b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400" dirty="0" err="1">
                <a:solidFill>
                  <a:srgbClr val="0D0D0D"/>
                </a:solidFill>
                <a:latin typeface="Times New Roman"/>
                <a:cs typeface="Times New Roman"/>
              </a:rPr>
              <a:t>Saat</a:t>
            </a:r>
            <a: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  <a:t>: 14.00 – 16.00</a:t>
            </a:r>
            <a:br>
              <a:rPr lang="en-US" sz="2400" dirty="0">
                <a:solidFill>
                  <a:srgbClr val="0D0D0D"/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54449"/>
            <a:ext cx="8348507" cy="63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TOPLANTI YERİ: THE GRAND TARABYA HOTEL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9" name="Content Placeholder 8" descr="13230943639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5" r="16815"/>
          <a:stretch>
            <a:fillRect/>
          </a:stretch>
        </p:blipFill>
        <p:spPr>
          <a:xfrm>
            <a:off x="1089024" y="2000431"/>
            <a:ext cx="3429000" cy="3739937"/>
          </a:xfrm>
        </p:spPr>
      </p:pic>
      <p:pic>
        <p:nvPicPr>
          <p:cNvPr id="10" name="Content Placeholder 9" descr="MTE1NjI4ND-buyuk-tarabya-oteli-the-grand-tarabya-ile-yeniden-acildi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0" r="20490"/>
          <a:stretch>
            <a:fillRect/>
          </a:stretch>
        </p:blipFill>
        <p:spPr>
          <a:xfrm>
            <a:off x="4932363" y="2016125"/>
            <a:ext cx="3429000" cy="3724275"/>
          </a:xfrm>
        </p:spPr>
      </p:pic>
    </p:spTree>
    <p:extLst>
      <p:ext uri="{BB962C8B-B14F-4D97-AF65-F5344CB8AC3E}">
        <p14:creationId xmlns:p14="http://schemas.microsoft.com/office/powerpoint/2010/main" xmlns="" val="25749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BASIN TOPLANTISININ AMACI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“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Al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Gıda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Sağlıklı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Yaşa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”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sloganı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adı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altında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Kıştan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Bahara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mensupları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aracılığı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sosyal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paydaşlara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kitleye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kamuoyuna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duyurulması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54450"/>
            <a:ext cx="8348507" cy="64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5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MESAJLAR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91604"/>
            <a:ext cx="7272339" cy="4974986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bulundurduğu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%100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doğal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süt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doğal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meyveler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bakımından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bol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miktarda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protein,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kalsiyum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vitamin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zenginliklerine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sahiptir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bu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özelliklerinden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dolayı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dört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mevsim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sağlığa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yararlıdır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Sektöründe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tartışmasız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lider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kışın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yemenin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sağlıklı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olduğunu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vurguluyor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-Mart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aylarında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Türkiye’nin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çeşitli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illerinde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yapılacak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“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Kıştan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Bahara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” 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etkinliğini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düzenliyor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0589"/>
            <a:ext cx="8348507" cy="63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7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PRUP’UN HEDEF KİTLESİ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7632" y="1801906"/>
            <a:ext cx="7543731" cy="432425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Posta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Gazetesi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Genel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Yayın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Yönetmeni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Rıfat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Ababay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Sabah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Gazetesi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Köşe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Mehmet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Barlas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Milliyet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Gazetesi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Köşe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Güngör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Uras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Bugün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Gazetesi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Köşe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Perihan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Çakıroğlu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Habertürk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Gazetesi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Köşe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Özlem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Dalga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Hürriyet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Gazetesi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Köşe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Mehmet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Yaşin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23145"/>
            <a:ext cx="8331343" cy="64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1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PRUP’UN HEDEF KİTLESİ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324257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Sofra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Dergisi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Editörü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Esra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Düzdağ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Gurme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Dergisi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Tuğba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Özay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Sofra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Dergisi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Neslihan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Demir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Lezzet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Dergisi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Hilal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Dokuyucu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E-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kadın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Dergisi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Ayşe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Tüter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Yemekname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Dergisi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Oktay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Usta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6"/>
            <a:ext cx="8348507" cy="63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9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323138"/>
            <a:ext cx="7630713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BASIN MENSUPLARININ NASIL DÜŞÜNMESİNİ İSTİYORUZ ?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4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insan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sağlığına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önem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veriyor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toplumsal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sorumluluk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açısından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önemli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lnSpc>
                <a:spcPct val="14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Kıştan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Bahara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haber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olarak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değinebileceğim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konudur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lvl="0" algn="just">
              <a:lnSpc>
                <a:spcPct val="14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Kıştan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Bahara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içerisinde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yoğun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temposundan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kurtulabileceğimiz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eğlenceli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keyifli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88772"/>
            <a:ext cx="8348507" cy="63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3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462897"/>
            <a:ext cx="7272339" cy="13390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BASIN MENSUPLARINDAN BEKLENEN TUTUM </a:t>
            </a:r>
            <a:b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VE </a:t>
            </a:r>
            <a:b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DAVRANIŞ DEĞİŞİKLİĞİ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2010646"/>
            <a:ext cx="7272339" cy="4324257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mensuplarının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%90’ının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toplantısında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değinilen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mesaj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enformasyonları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çok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iyi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şekilde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algılayıp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haber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olarak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yayınlamaları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haberleri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medya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aracılığı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görüp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takip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etmesi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etkinliğimize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katılması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38903"/>
            <a:ext cx="8331343" cy="63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KRİTİK BAŞARI FAKTÖRLERİ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Davet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edilen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medya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mensuplarının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%85’inin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toplantısına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katılımı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etkinliğimizin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medya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aracılığı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kitlemize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duyurulması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toplatısının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başarılı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biçimde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sonuca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ulaşması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6"/>
            <a:ext cx="8331343" cy="6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5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04" y="14155"/>
            <a:ext cx="7272339" cy="1339009"/>
          </a:xfrm>
        </p:spPr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PAZARDAKİ BAŞLICA ÜRÜNLERİ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39203"/>
            <a:ext cx="7272339" cy="4324257"/>
          </a:xfrm>
        </p:spPr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Carte D’Or, </a:t>
            </a:r>
            <a:r>
              <a:rPr lang="en-US" b="1" dirty="0" err="1">
                <a:latin typeface="Times New Roman"/>
                <a:cs typeface="Times New Roman"/>
              </a:rPr>
              <a:t>Cornetto</a:t>
            </a:r>
            <a:r>
              <a:rPr lang="en-US" b="1" dirty="0">
                <a:latin typeface="Times New Roman"/>
                <a:cs typeface="Times New Roman"/>
              </a:rPr>
              <a:t>, Magnum</a:t>
            </a:r>
            <a:r>
              <a:rPr lang="en-US" b="1" dirty="0" smtClean="0"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latin typeface="Times New Roman"/>
                <a:cs typeface="Times New Roman"/>
              </a:rPr>
              <a:t>Viennetta</a:t>
            </a:r>
            <a:r>
              <a:rPr lang="en-US" b="1" dirty="0" smtClean="0"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latin typeface="Times New Roman"/>
                <a:cs typeface="Times New Roman"/>
              </a:rPr>
              <a:t>Fruttare</a:t>
            </a:r>
            <a:r>
              <a:rPr lang="en-US" b="1" dirty="0" smtClean="0">
                <a:latin typeface="Times New Roman"/>
                <a:cs typeface="Times New Roman"/>
              </a:rPr>
              <a:t>, </a:t>
            </a:r>
            <a:r>
              <a:rPr lang="en-US" b="1" dirty="0">
                <a:latin typeface="Times New Roman"/>
                <a:cs typeface="Times New Roman"/>
              </a:rPr>
              <a:t>Max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243" y="2330922"/>
            <a:ext cx="1963919" cy="1478626"/>
          </a:xfrm>
          <a:prstGeom prst="rect">
            <a:avLst/>
          </a:prstGeom>
        </p:spPr>
      </p:pic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944" y="2330922"/>
            <a:ext cx="2028545" cy="1478626"/>
          </a:xfrm>
          <a:prstGeom prst="rect">
            <a:avLst/>
          </a:prstGeom>
        </p:spPr>
      </p:pic>
      <p:pic>
        <p:nvPicPr>
          <p:cNvPr id="6" name="Picture 5" descr="magnum-128239467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403" y="2330922"/>
            <a:ext cx="2190740" cy="1478626"/>
          </a:xfrm>
          <a:prstGeom prst="rect">
            <a:avLst/>
          </a:prstGeom>
        </p:spPr>
      </p:pic>
      <p:pic>
        <p:nvPicPr>
          <p:cNvPr id="7" name="Picture 6" descr="images (2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243" y="4509592"/>
            <a:ext cx="1963919" cy="1493431"/>
          </a:xfrm>
          <a:prstGeom prst="rect">
            <a:avLst/>
          </a:prstGeom>
        </p:spPr>
      </p:pic>
      <p:pic>
        <p:nvPicPr>
          <p:cNvPr id="8" name="Picture 7" descr="Fruttare Logo 273x210px_tcm93-3141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944" y="4474162"/>
            <a:ext cx="2028545" cy="1528861"/>
          </a:xfrm>
          <a:prstGeom prst="rect">
            <a:avLst/>
          </a:prstGeom>
        </p:spPr>
      </p:pic>
      <p:pic>
        <p:nvPicPr>
          <p:cNvPr id="9" name="Picture 8" descr="Max Logo 273x210_tcm93-32016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403" y="4509592"/>
            <a:ext cx="2190740" cy="14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7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KRİTİK RİSK FAKTÖRLERİ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toplantısının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düzenleneceği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hakkında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kurumun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imajını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itibarını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zedeleyecek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haberlerin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medyaya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yansıması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toplantısına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katılımın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az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olması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Önceden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konuşması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plânlanan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sözcülerinin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aksaklık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yaşaması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6"/>
            <a:ext cx="8348507" cy="6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8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İÇ VE DIŞ MÜŞTERİ BİLGİLERİ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eg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7" b="2127"/>
          <a:stretch>
            <a:fillRect/>
          </a:stretch>
        </p:blipFill>
        <p:spPr>
          <a:xfrm>
            <a:off x="1304733" y="1801907"/>
            <a:ext cx="6799052" cy="4042832"/>
          </a:xfrm>
        </p:spPr>
      </p:pic>
    </p:spTree>
    <p:extLst>
      <p:ext uri="{BB962C8B-B14F-4D97-AF65-F5344CB8AC3E}">
        <p14:creationId xmlns:p14="http://schemas.microsoft.com/office/powerpoint/2010/main" xmlns="" val="42021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2267" y="2309878"/>
            <a:ext cx="3839563" cy="8270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D0D0D"/>
                </a:solidFill>
                <a:latin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rgbClr val="0D0D0D"/>
                </a:solidFill>
                <a:latin typeface="Times New Roman"/>
                <a:cs typeface="Times New Roman"/>
              </a:rPr>
              <a:t>Merve</a:t>
            </a:r>
            <a:r>
              <a:rPr lang="en-US" sz="2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D0D0D"/>
                </a:solidFill>
                <a:latin typeface="Times New Roman"/>
                <a:cs typeface="Times New Roman"/>
              </a:rPr>
              <a:t>Şenoğlu</a:t>
            </a:r>
            <a:r>
              <a:rPr lang="en-US" sz="2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000" u="sng" dirty="0" smtClean="0">
                <a:solidFill>
                  <a:srgbClr val="0D0D0D"/>
                </a:solidFill>
                <a:latin typeface="Times New Roman"/>
                <a:cs typeface="Times New Roman"/>
                <a:hlinkClick r:id="rId2"/>
              </a:rPr>
              <a:t>merve</a:t>
            </a:r>
            <a:r>
              <a:rPr lang="en-US" sz="2000" u="sng" dirty="0">
                <a:solidFill>
                  <a:srgbClr val="0D0D0D"/>
                </a:solidFill>
                <a:latin typeface="Times New Roman"/>
                <a:cs typeface="Times New Roman"/>
                <a:hlinkClick r:id="rId2"/>
              </a:rPr>
              <a:t>@</a:t>
            </a:r>
            <a:r>
              <a:rPr lang="en-US" sz="2000" u="sng" dirty="0" smtClean="0">
                <a:solidFill>
                  <a:srgbClr val="0D0D0D"/>
                </a:solidFill>
                <a:latin typeface="Times New Roman"/>
                <a:cs typeface="Times New Roman"/>
                <a:hlinkClick r:id="rId2"/>
              </a:rPr>
              <a:t>mertafa.com.tr</a:t>
            </a:r>
            <a:endParaRPr lang="en-US" sz="200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1830" y="2149659"/>
            <a:ext cx="3809819" cy="827088"/>
          </a:xfrm>
        </p:spPr>
        <p:txBody>
          <a:bodyPr/>
          <a:lstStyle/>
          <a:p>
            <a:endParaRPr lang="en-US" sz="200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- Mustafa </a:t>
            </a:r>
            <a:r>
              <a:rPr lang="en-US" sz="2000" dirty="0">
                <a:solidFill>
                  <a:srgbClr val="0D0D0D"/>
                </a:solidFill>
                <a:latin typeface="Times New Roman"/>
                <a:cs typeface="Times New Roman"/>
              </a:rPr>
              <a:t>Yılmaz </a:t>
            </a:r>
            <a:r>
              <a:rPr lang="en-US" sz="2000" u="sng" dirty="0" smtClean="0">
                <a:hlinkClick r:id="rId3"/>
              </a:rPr>
              <a:t>mustafa</a:t>
            </a:r>
            <a:r>
              <a:rPr lang="en-US" sz="2000" u="sng" dirty="0">
                <a:hlinkClick r:id="rId3"/>
              </a:rPr>
              <a:t>@</a:t>
            </a:r>
            <a:r>
              <a:rPr lang="en-US" sz="2000" u="sng" dirty="0" smtClean="0">
                <a:hlinkClick r:id="rId3"/>
              </a:rPr>
              <a:t>mertafa.com.tr</a:t>
            </a:r>
            <a:endParaRPr lang="en-US" sz="2000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10" name="Content Placeholder 9" descr="405847_151336404976662_1117817711_n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27" b="19127"/>
          <a:stretch>
            <a:fillRect/>
          </a:stretch>
        </p:blipFill>
        <p:spPr>
          <a:xfrm>
            <a:off x="5131948" y="3136900"/>
            <a:ext cx="3079167" cy="3431175"/>
          </a:xfrm>
        </p:spPr>
      </p:pic>
      <p:sp>
        <p:nvSpPr>
          <p:cNvPr id="7" name="TextBox 6"/>
          <p:cNvSpPr txBox="1"/>
          <p:nvPr/>
        </p:nvSpPr>
        <p:spPr>
          <a:xfrm>
            <a:off x="1228195" y="604130"/>
            <a:ext cx="573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-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Pr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Mertafa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İletişim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smtClean="0">
                <a:solidFill>
                  <a:srgbClr val="0D0D0D"/>
                </a:solidFill>
                <a:latin typeface="Times New Roman"/>
                <a:cs typeface="Times New Roman"/>
              </a:rPr>
              <a:t>Danışmanlık </a:t>
            </a:r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8195" y="1382210"/>
            <a:ext cx="3068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-</a:t>
            </a:r>
            <a:r>
              <a:rPr lang="en-US" sz="2400" b="1" dirty="0" err="1" smtClean="0">
                <a:latin typeface="Times New Roman"/>
                <a:cs typeface="Times New Roman"/>
              </a:rPr>
              <a:t>Proje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Yönetmenleri</a:t>
            </a:r>
            <a:r>
              <a:rPr lang="en-US" sz="2400" b="1" dirty="0"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3" name="Content Placeholder 2" descr="IMG-20130423-WA0002.jpg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1" t="-1" r="-6448" b="17087"/>
          <a:stretch/>
        </p:blipFill>
        <p:spPr>
          <a:xfrm>
            <a:off x="1355937" y="3136966"/>
            <a:ext cx="3162085" cy="3431109"/>
          </a:xfrm>
        </p:spPr>
      </p:pic>
    </p:spTree>
    <p:extLst>
      <p:ext uri="{BB962C8B-B14F-4D97-AF65-F5344CB8AC3E}">
        <p14:creationId xmlns:p14="http://schemas.microsoft.com/office/powerpoint/2010/main" xmlns="" val="32041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515632"/>
            <a:ext cx="3429000" cy="36069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Sosyal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Medya</a:t>
            </a:r>
            <a:r>
              <a:rPr lang="en-US" sz="24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Ekibi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Enes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Çağlar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Rüveyda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Al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Bayram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Bulut</a:t>
            </a:r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932363" y="561597"/>
            <a:ext cx="3330944" cy="36069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Danışman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Editörler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Sedat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Arslan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Vedat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Yıldız</a:t>
            </a:r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024" y="4140023"/>
            <a:ext cx="67928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-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Genel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Müdürü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Ahmet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Coşar</a:t>
            </a:r>
            <a:endParaRPr lang="en-US" sz="24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Pazarlama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Direktörü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Leyal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Eskin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Yılmaz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57416"/>
            <a:ext cx="8348507" cy="63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3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095" y="31106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PRUP’TAN SORUMLU KİŞİLER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1529702"/>
            <a:ext cx="3429000" cy="4596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Danışmanlar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Ahmet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Öztürk</a:t>
            </a:r>
            <a:endParaRPr lang="en-US" sz="24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Fatma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Yıldız</a:t>
            </a:r>
            <a:endParaRPr lang="en-US" sz="24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Proje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Yönetmenleri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Merve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Şenoğlu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Mustafa Yılmaz</a:t>
            </a:r>
            <a:endParaRPr lang="en-US" sz="2400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1668862"/>
            <a:ext cx="3429000" cy="45964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Proje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Asistanları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Esin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Erenoğlu</a:t>
            </a:r>
            <a:endParaRPr lang="en-US" sz="24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Mirsat</a:t>
            </a:r>
            <a:r>
              <a:rPr lang="en-US" sz="24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Kılıç</a:t>
            </a:r>
            <a:endParaRPr lang="en-US" sz="24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Medya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İlişkileri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Yönetmeni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Ömer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Taşlı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Kurumsal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İletişim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Yöneticisi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Ekibi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: </a:t>
            </a:r>
          </a:p>
          <a:p>
            <a:pPr>
              <a:lnSpc>
                <a:spcPct val="60000"/>
              </a:lnSpc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Damla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Altun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Ekibi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71611"/>
            <a:ext cx="8348507" cy="63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8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-208331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MEKAN DONANIM LİSTESİ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9024" y="1078493"/>
            <a:ext cx="7272339" cy="54098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ambleminin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büyük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maketi</a:t>
            </a:r>
            <a:endParaRPr lang="en-US" sz="26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Masa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bayrakları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Yaka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kartları</a:t>
            </a:r>
            <a:endParaRPr lang="en-US" sz="26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Ses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ışık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düzeni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Beyaz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erde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Kayıt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masası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düzeni</a:t>
            </a:r>
            <a:endParaRPr lang="en-US" sz="26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Çiçek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dekorasyonu</a:t>
            </a:r>
            <a:endParaRPr lang="en-US" sz="26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Yiyecek-içecek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ikramı</a:t>
            </a:r>
            <a:endParaRPr lang="en-US" sz="2600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Masa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düzeni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(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konuşmacıların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bardakları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su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peçete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çiçek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mikrofon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, not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defteri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kalem,laptop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0" y="229767"/>
            <a:ext cx="8334323" cy="64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5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FAALİYET AKIŞ PLANI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8:00 - 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mensuplarının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önceden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belirlenen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güzergâhlardaki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araçlarının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hareket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etmesi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09.30 -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10.00 - 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mensuplarının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Damla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Altun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ekibi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tarafından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Grand Hotel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Tarabya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girişinde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karşılanması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masasında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kayıtların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alınması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yaka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kartları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kitlerinin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verilmesi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konukların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salona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davet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edilmesi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2" name="Picture 1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0" y="274636"/>
            <a:ext cx="8334323" cy="6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1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83702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FAALİYET AKIŞ PLANI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74210"/>
            <a:ext cx="7272339" cy="49923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10.00 -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11.30 -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Pazarlama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Direktörü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ekibinin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masada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yer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alması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Genel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Müdürü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Ahmet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Coşar’ın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tarihinden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sektöründeki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konumundan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bahsetmesi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Pazarlama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Direktörü’nin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kampanya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hakkında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bilgi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vermesi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Kampanya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yüzü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olarak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Vedat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Milör’ün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seçildiğini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duyurması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11.30 -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11.45 -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Kampanya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tanıtım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filminin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gösterilmesi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12.00 –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12.30 -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Soru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–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cevap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bölümü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0590"/>
            <a:ext cx="8331343" cy="63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5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FAALİYET AKIŞ PLANI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12.30 – 12.45 Geri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bildirim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mensuplarına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anketlerin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dağıtılması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toplanması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13.00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Öğle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yemeği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konukların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davet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edilmesi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13.45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Yemek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sonrası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Vedat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Milör’ün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lezzetlerini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tatması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davetlilere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de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ikram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0D0D0D"/>
                </a:solidFill>
                <a:latin typeface="Times New Roman"/>
                <a:cs typeface="Times New Roman"/>
              </a:rPr>
              <a:t>edilmesi</a:t>
            </a: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ikram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edilmesi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6"/>
            <a:ext cx="8331343" cy="63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2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ALT YÜKLEYİCİLER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613646"/>
            <a:ext cx="7272339" cy="451251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Organizasyon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Bosphorus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Team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Catering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Catering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Elegans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Hostes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Kiralama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İnci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Ajans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Servis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Onur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Turizm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Ses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Işık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Demo –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Ses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Işık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Sistemleri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Çiçek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: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Aretia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Çiçek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7"/>
            <a:ext cx="8331343" cy="64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2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78885"/>
            <a:ext cx="7272339" cy="6300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MİSYON 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ijyen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kalite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standartlarına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uygun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ferahlatıcı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lezzetli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tatlar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sunmanın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yanında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servis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ürün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hizmetinde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müşteri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taleplerini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en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iyi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şekilde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karşılamaktır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VİZYON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Türkiye’de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sektöründe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Algida’nın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lider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konumunu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sürdürmek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Algida’yı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dört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mevsim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tercih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edilir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markası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haline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getirmek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DEĞERLER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İnsan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sağlığını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her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şeyden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önce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geldiğine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inanan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müşteri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memnuniyeti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ilkesine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bağlı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kaliteye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önem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veren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güvenilir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yenilikçi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markayız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 descr="Algida Kabak Ramazan Radyo Jingle.pn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78885"/>
            <a:ext cx="8331343" cy="63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1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İLETİŞİM MALZEMELERİ LİSTESİ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Kampanya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tanıtım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DVD’leri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(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içerisinde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)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(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Konuşmacıların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açıklamalarının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konuşma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metni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)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Bülteni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Algida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Kataloğu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Broşürler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Toplantıya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katılamayan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basın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mensuplarına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elektronik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bültenlerin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gönderilmesi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81250"/>
            <a:ext cx="8331343" cy="63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4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-243531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PRUP BÜTÇESİ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95478"/>
            <a:ext cx="7272339" cy="52711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Organizasyon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: 10.000 USD + KDV (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Kredi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kartı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günü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ödeme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yapılacak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.)</a:t>
            </a:r>
          </a:p>
          <a:p>
            <a:pPr algn="just"/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Catering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: 5.000 USD + KDV (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Kredi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kartı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ödeme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yapılacak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.)</a:t>
            </a:r>
          </a:p>
          <a:p>
            <a:pPr algn="just"/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Hostes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Kiralama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: 4.000 + KDV (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Etkinlikten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sonra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peşin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ödenecek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. )</a:t>
            </a:r>
          </a:p>
          <a:p>
            <a:pPr algn="just"/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Servis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: 1.000 USD (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Etkinlikten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peşin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ödenecek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.)</a:t>
            </a:r>
          </a:p>
          <a:p>
            <a:pPr algn="just"/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Ses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–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Işık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: 1.500 USD (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peşin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ödenecek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.)</a:t>
            </a:r>
          </a:p>
          <a:p>
            <a:pPr algn="just"/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Çiçek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: 1.000 USD  (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Etkinlikten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gün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önce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peşin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ödenecek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.)</a:t>
            </a:r>
          </a:p>
          <a:p>
            <a:pPr algn="just"/>
            <a:r>
              <a:rPr lang="en-US" sz="2600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Toplam</a:t>
            </a:r>
            <a:r>
              <a:rPr lang="en-US" sz="2600" b="1" dirty="0">
                <a:solidFill>
                  <a:srgbClr val="0D0D0D"/>
                </a:solidFill>
                <a:latin typeface="Times New Roman"/>
                <a:cs typeface="Times New Roman"/>
              </a:rPr>
              <a:t>: 22.500 </a:t>
            </a:r>
            <a:r>
              <a:rPr lang="en-US" sz="2600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USD + KDV</a:t>
            </a:r>
            <a:endParaRPr lang="en-US" sz="2600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0590"/>
            <a:ext cx="8331343" cy="63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7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-52185"/>
            <a:ext cx="7272339" cy="1339009"/>
          </a:xfrm>
        </p:spPr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PRUP ÖLÇÜMLEME/DEĞERLENDİRME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86823"/>
            <a:ext cx="7272339" cy="5358087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Toplantı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sonrasında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konukların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etkinliğe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yönelik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algıları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verilen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mesaj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bilgileri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doğru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şekilde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takip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edip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etmediklerine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yönelik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anket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yapılacak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Basında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çıkan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haberlerin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hedef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kitle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tarafından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nasıl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algılandığı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tutum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davranış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şeklinin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yaşanıp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yaşanmadığı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medya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analiz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şirketince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değerlendirilecek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 </a:t>
            </a:r>
            <a:endParaRPr lang="en-US" b="1" dirty="0" smtClean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Değerlendirmelerin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stratejik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iletişim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plânı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hedeflerini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ne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şekilde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etkilediğinin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analizi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yapılacak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91" y="301743"/>
            <a:ext cx="8297016" cy="63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0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PRUP SONRASI RAPOR</a:t>
            </a:r>
            <a:endParaRPr lang="en-US" sz="240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Prup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ilgili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tüm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bilgiler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basındaki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haberlerin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değerlendirilmeleri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iç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ve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dış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müşteriye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yazılı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rapor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halinde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D0D0D"/>
                </a:solidFill>
                <a:latin typeface="Times New Roman"/>
                <a:cs typeface="Times New Roman"/>
              </a:rPr>
              <a:t>sunulacaktır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74637"/>
            <a:ext cx="8382834" cy="62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4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804" y="574038"/>
            <a:ext cx="7532655" cy="5552126"/>
          </a:xfrm>
        </p:spPr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D0D0D"/>
                </a:solidFill>
                <a:latin typeface="Times New Roman"/>
                <a:cs typeface="Times New Roman"/>
              </a:rPr>
              <a:t>BİZİ 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DİNLEDİĞİNİZ İÇİN TEŞEKKÜR EDERİZ. </a:t>
            </a: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  <a:sym typeface="Wingdings"/>
              </a:rPr>
              <a:t></a:t>
            </a:r>
            <a:endParaRPr lang="en-US" b="1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D0D0D"/>
                </a:solidFill>
                <a:latin typeface="Times New Roman"/>
                <a:cs typeface="Times New Roman"/>
              </a:rPr>
              <a:t>MERVE ŞENOĞLU            MUSTAFA YILMAZ</a:t>
            </a:r>
          </a:p>
          <a:p>
            <a:endParaRPr lang="en-US" dirty="0"/>
          </a:p>
        </p:txBody>
      </p:sp>
      <p:pic>
        <p:nvPicPr>
          <p:cNvPr id="2" name="Picture 1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23095"/>
            <a:ext cx="8348507" cy="63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9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678" y="388704"/>
            <a:ext cx="7272339" cy="1339009"/>
          </a:xfrm>
        </p:spPr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ARAŞTIRMA SONUÇLARI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58209"/>
            <a:ext cx="7272339" cy="54049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Türkiye’de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35-60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yaş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arası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kentli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belli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eğitim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gelir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düzeyine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sahip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tüketicilerinin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%85’i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kış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bahar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aylarında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yemeyi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tercih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etmiyor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dondurmanın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yaz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aylarına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ait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yiyecek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olduğunu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düşünüyor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Fakat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Türkiye’de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genç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kitlenin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çoğunluğu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kış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bahar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aylarında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tüketmeyi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tercih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ediyor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Oysa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Avrupa’da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hem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genç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kitle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hem de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olgun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kitle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dondurmayı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dört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mevsim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tüketebiliyor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Algida Kabak Ramazan Radyo Jingl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32" y="96443"/>
            <a:ext cx="8324429" cy="63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5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71011" cy="1339009"/>
          </a:xfrm>
        </p:spPr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SWOT ANALİZİ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11042007_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9" t="8743" r="8793" b="8201"/>
          <a:stretch/>
        </p:blipFill>
        <p:spPr>
          <a:xfrm>
            <a:off x="1217238" y="1339009"/>
            <a:ext cx="6729589" cy="4890466"/>
          </a:xfrm>
        </p:spPr>
      </p:pic>
    </p:spTree>
    <p:extLst>
      <p:ext uri="{BB962C8B-B14F-4D97-AF65-F5344CB8AC3E}">
        <p14:creationId xmlns:p14="http://schemas.microsoft.com/office/powerpoint/2010/main" xmlns="" val="38331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26" y="72432"/>
            <a:ext cx="6440166" cy="90437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GÜÇLÜ YÖNLER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86" y="976807"/>
            <a:ext cx="7310315" cy="55189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Unilever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şirketinin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içinde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barındırdığı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en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kârlı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şirket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olması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sektöründe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%77’lik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Pazar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liderliğinin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bulunması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3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Dünya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çapında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herkes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tarafından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bilinen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olması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30000"/>
              </a:lnSpc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Türkiye’nin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üç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büyük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üreticisinden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biri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olması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0" algn="just">
              <a:lnSpc>
                <a:spcPct val="13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TSE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standartlarına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sahip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ilk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dondurma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markası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olması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40000"/>
              </a:lnSpc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Algida Kabak Ramazan Radyo Jingle.pn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92560"/>
            <a:ext cx="8297015" cy="63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9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1106</TotalTime>
  <Words>2352</Words>
  <Application>Microsoft Office PowerPoint</Application>
  <PresentationFormat>On-screen Show (4:3)</PresentationFormat>
  <Paragraphs>293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Tradition</vt:lpstr>
      <vt:lpstr>MERVE ŞENOĞLU  ve MUSTAFA YILMAZ </vt:lpstr>
      <vt:lpstr>ALGİDA HAKKINDA TEMEL BİLGİLER</vt:lpstr>
      <vt:lpstr>ALGİDA HAKKINDA TEMEL BİLGİLER</vt:lpstr>
      <vt:lpstr>SEKTÖRDEKİ BAŞLICA RAKİPLER</vt:lpstr>
      <vt:lpstr>PAZARDAKİ BAŞLICA ÜRÜNLERİ</vt:lpstr>
      <vt:lpstr>Slide 6</vt:lpstr>
      <vt:lpstr>ARAŞTIRMA SONUÇLARI</vt:lpstr>
      <vt:lpstr>SWOT ANALİZİ</vt:lpstr>
      <vt:lpstr>GÜÇLÜ YÖNLER</vt:lpstr>
      <vt:lpstr>     ZAYIF YÖNLER</vt:lpstr>
      <vt:lpstr>FIRSATLAR</vt:lpstr>
      <vt:lpstr>TEHDİTLER</vt:lpstr>
      <vt:lpstr>GENEL DURUM TESPİTİ</vt:lpstr>
      <vt:lpstr>HEDEF KİTLE</vt:lpstr>
      <vt:lpstr>HEDEF KİTLE PROFİL ANALİZİ</vt:lpstr>
      <vt:lpstr>PAYDAŞLAR</vt:lpstr>
      <vt:lpstr>Slide 17</vt:lpstr>
      <vt:lpstr>MARKA KONUMLANDIRMASI</vt:lpstr>
      <vt:lpstr>MESAJ</vt:lpstr>
      <vt:lpstr>HEDEF KİTLE’NİN NASIL DÜŞÜNMESİNİ İSTİYORUZ ?</vt:lpstr>
      <vt:lpstr>YARATICI STRATEJİ</vt:lpstr>
      <vt:lpstr>GEREKÇELER</vt:lpstr>
      <vt:lpstr>GEREKÇELER</vt:lpstr>
      <vt:lpstr>TEMEL İLETİŞİM STRATEJİSİ  VE İLETİŞİM ETKİNLİKLERİ  </vt:lpstr>
      <vt:lpstr>KAMPANYA YÜZÜ: Türkiye’nin tanınmış gurmesi Vedat Milor</vt:lpstr>
      <vt:lpstr>Slide 26</vt:lpstr>
      <vt:lpstr>KIŞTAN BAHARA ALGİDA GÜNLERİ</vt:lpstr>
      <vt:lpstr>KIŞTAN BAHARA ALGİDA GÜNLERİ</vt:lpstr>
      <vt:lpstr>KIŞTAN BAHARA ALGİDA GÜNLERİ</vt:lpstr>
      <vt:lpstr>KIŞTAN BAHARA ALGİDA GÜNLERİ</vt:lpstr>
      <vt:lpstr>KIŞTAN BAHARA ALGİDA GÜNLERİ</vt:lpstr>
      <vt:lpstr>KIŞTAN BAHARA  ALGİDA GÜNLERİ</vt:lpstr>
      <vt:lpstr>ULUSLARARASI İSTANBUL GASTRONOMİ FESTİVALİ ANA SPONSORLUĞU</vt:lpstr>
      <vt:lpstr>SÜRE</vt:lpstr>
      <vt:lpstr>TEMEL İLETİŞİM ARAÇLARI VE TAKTİKLERİ</vt:lpstr>
      <vt:lpstr>TEMEL İLETİŞİM  ARAÇLARI VE TAKTİKLERİ </vt:lpstr>
      <vt:lpstr>TEMEL İLETİŞİM ARAÇLARI VE TAKTİKLERİ</vt:lpstr>
      <vt:lpstr>BÜTÇE</vt:lpstr>
      <vt:lpstr>ÖLÇÜMLEME/DEĞERLENDİRME</vt:lpstr>
      <vt:lpstr>ÖLÇÜMLEME/DEĞERLENDİRME</vt:lpstr>
      <vt:lpstr>UYGULAMA TAKTİK PLANI (PRUP) VE  BASIN TOPLANTISI  Tarih: 05/01/2014 Saat: 14.00 – 16.00 </vt:lpstr>
      <vt:lpstr>TOPLANTI YERİ: THE GRAND TARABYA HOTEL</vt:lpstr>
      <vt:lpstr>BASIN TOPLANTISININ AMACI</vt:lpstr>
      <vt:lpstr>MESAJLAR</vt:lpstr>
      <vt:lpstr>PRUP’UN HEDEF KİTLESİ</vt:lpstr>
      <vt:lpstr>PRUP’UN HEDEF KİTLESİ</vt:lpstr>
      <vt:lpstr>BASIN MENSUPLARININ NASIL DÜŞÜNMESİNİ İSTİYORUZ ?</vt:lpstr>
      <vt:lpstr>BASIN MENSUPLARINDAN BEKLENEN TUTUM  VE  DAVRANIŞ DEĞİŞİKLİĞİ</vt:lpstr>
      <vt:lpstr>KRİTİK BAŞARI FAKTÖRLERİ</vt:lpstr>
      <vt:lpstr>KRİTİK RİSK FAKTÖRLERİ</vt:lpstr>
      <vt:lpstr>İÇ VE DIŞ MÜŞTERİ BİLGİLERİ</vt:lpstr>
      <vt:lpstr>Slide 52</vt:lpstr>
      <vt:lpstr>Slide 53</vt:lpstr>
      <vt:lpstr>PRUP’TAN SORUMLU KİŞİLER</vt:lpstr>
      <vt:lpstr>MEKAN DONANIM LİSTESİ</vt:lpstr>
      <vt:lpstr>FAALİYET AKIŞ PLANI</vt:lpstr>
      <vt:lpstr>FAALİYET AKIŞ PLANI</vt:lpstr>
      <vt:lpstr>FAALİYET AKIŞ PLANI</vt:lpstr>
      <vt:lpstr>ALT YÜKLEYİCİLER</vt:lpstr>
      <vt:lpstr>İLETİŞİM MALZEMELERİ LİSTESİ</vt:lpstr>
      <vt:lpstr>PRUP BÜTÇESİ</vt:lpstr>
      <vt:lpstr>PRUP ÖLÇÜMLEME/DEĞERLENDİRME</vt:lpstr>
      <vt:lpstr>PRUP SONRASI RAPOR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MERVE ŞENOĞLU  MUSTAFA YILMAZ </dc:title>
  <dc:creator>Mustafa Yılmaz</dc:creator>
  <cp:lastModifiedBy>KHAS</cp:lastModifiedBy>
  <cp:revision>89</cp:revision>
  <dcterms:created xsi:type="dcterms:W3CDTF">2013-04-22T11:56:44Z</dcterms:created>
  <dcterms:modified xsi:type="dcterms:W3CDTF">2013-04-27T14:39:19Z</dcterms:modified>
</cp:coreProperties>
</file>